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953453"/>
            <a:ext cx="7396401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Strategic Recommendations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1974890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8358" y="2195751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098358" y="2673310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benefits to convert loyal customers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3300174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98358" y="352103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Loyalty Programs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098358" y="3998595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 to increase retention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625459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98358" y="4846320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Optimize Discounts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098358" y="5323880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promotional sales with margin control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5950744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98358" y="617160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098358" y="6649164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high-revenue segments and top products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7457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Overview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73073" y="1739265"/>
            <a:ext cx="2348508" cy="72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3,900</a:t>
            </a:r>
            <a:endParaRPr lang="en-US" sz="5700" dirty="0"/>
          </a:p>
        </p:txBody>
      </p:sp>
      <p:sp>
        <p:nvSpPr>
          <p:cNvPr id="5" name="Text 2"/>
          <p:cNvSpPr/>
          <p:nvPr/>
        </p:nvSpPr>
        <p:spPr>
          <a:xfrm>
            <a:off x="773073" y="2744152"/>
            <a:ext cx="234850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Total Purchases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3073" y="3221712"/>
            <a:ext cx="234850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 analyzed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3397687" y="1739265"/>
            <a:ext cx="2348508" cy="72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18</a:t>
            </a:r>
            <a:endParaRPr lang="en-US" sz="5700" dirty="0"/>
          </a:p>
        </p:txBody>
      </p:sp>
      <p:sp>
        <p:nvSpPr>
          <p:cNvPr id="8" name="Text 5"/>
          <p:cNvSpPr/>
          <p:nvPr/>
        </p:nvSpPr>
        <p:spPr>
          <a:xfrm>
            <a:off x="3397687" y="2744152"/>
            <a:ext cx="234850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Points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3397687" y="3221712"/>
            <a:ext cx="2348508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per customer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022300" y="1739265"/>
            <a:ext cx="2348508" cy="72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$59.76</a:t>
            </a:r>
            <a:endParaRPr lang="en-US" sz="5700" dirty="0"/>
          </a:p>
        </p:txBody>
      </p:sp>
      <p:sp>
        <p:nvSpPr>
          <p:cNvPr id="11" name="Text 8"/>
          <p:cNvSpPr/>
          <p:nvPr/>
        </p:nvSpPr>
        <p:spPr>
          <a:xfrm>
            <a:off x="6022300" y="2744152"/>
            <a:ext cx="234850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Average Purchase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022300" y="3221712"/>
            <a:ext cx="234850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 transaction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3397687" y="4480560"/>
            <a:ext cx="2348508" cy="72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3.75</a:t>
            </a:r>
            <a:endParaRPr lang="en-US" sz="5700" dirty="0"/>
          </a:p>
        </p:txBody>
      </p:sp>
      <p:sp>
        <p:nvSpPr>
          <p:cNvPr id="14" name="Text 11"/>
          <p:cNvSpPr/>
          <p:nvPr/>
        </p:nvSpPr>
        <p:spPr>
          <a:xfrm>
            <a:off x="3397687" y="5485448"/>
            <a:ext cx="234850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Review Rating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3397687" y="5963007"/>
            <a:ext cx="2348508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customer satisfaction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73073" y="6918246"/>
            <a:ext cx="7597854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dataset covering demographics, purchase details, and shopping behavior across multiple categories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442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331" y="3399473"/>
            <a:ext cx="6319242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Preparation Process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0331" y="4377809"/>
            <a:ext cx="2114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0331" y="4714399"/>
            <a:ext cx="6469142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6" name="Text 3"/>
          <p:cNvSpPr/>
          <p:nvPr/>
        </p:nvSpPr>
        <p:spPr>
          <a:xfrm>
            <a:off x="740331" y="4865846"/>
            <a:ext cx="3373517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Loading &amp; Exploration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40331" y="5323284"/>
            <a:ext cx="646914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Imported dataset, checked structure and summary statistics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20928" y="4377809"/>
            <a:ext cx="2114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20928" y="4714399"/>
            <a:ext cx="6469142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0" name="Text 7"/>
          <p:cNvSpPr/>
          <p:nvPr/>
        </p:nvSpPr>
        <p:spPr>
          <a:xfrm>
            <a:off x="7420928" y="4865846"/>
            <a:ext cx="2739152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Missing Data Handling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420928" y="5323284"/>
            <a:ext cx="646914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Imputed 37 missing review ratings using category medians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40331" y="6031825"/>
            <a:ext cx="2114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0331" y="6368415"/>
            <a:ext cx="6469142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4" name="Text 11"/>
          <p:cNvSpPr/>
          <p:nvPr/>
        </p:nvSpPr>
        <p:spPr>
          <a:xfrm>
            <a:off x="740331" y="6519863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Feature Engineering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40331" y="6977301"/>
            <a:ext cx="646914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age groups and purchase frequency metrics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420928" y="6031825"/>
            <a:ext cx="2114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420928" y="6368415"/>
            <a:ext cx="6469142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8" name="Text 15"/>
          <p:cNvSpPr/>
          <p:nvPr/>
        </p:nvSpPr>
        <p:spPr>
          <a:xfrm>
            <a:off x="7420928" y="6519863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Database Integration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420928" y="6977301"/>
            <a:ext cx="646914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Connected to PostgreSQL for advanced SQL analysis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Revenue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9026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Gender Revenue Comparison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customers: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$157,890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1648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Female customers: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$75,191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8346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customers generate 2.1x more revenue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614896"/>
            <a:ext cx="7604284" cy="35957"/>
          </a:xfrm>
          <a:prstGeom prst="rect">
            <a:avLst/>
          </a:prstGeom>
          <a:solidFill>
            <a:srgbClr val="161613">
              <a:alpha val="5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93790" y="4905970"/>
            <a:ext cx="3059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Shipping Type Analysis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48711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$60.48 average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5409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$58.46 average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62106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 shipping users spend slightly more per order</a:t>
            </a:r>
            <a:endParaRPr lang="en-US" sz="17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8536"/>
            <a:ext cx="7127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67476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667476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924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Strategic Finding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415189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using discounts still paid above average purchase amount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625102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3310" y="4625102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0" name="Text 7"/>
          <p:cNvSpPr/>
          <p:nvPr/>
        </p:nvSpPr>
        <p:spPr>
          <a:xfrm>
            <a:off x="1142524" y="48823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Business Implication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42524" y="5372814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Discounts drive volume without sacrificing transaction value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2481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promotional strategy to maximize both sales and margins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898"/>
            <a:ext cx="66018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Top Performing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59305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28611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47316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68379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3.86 rating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059305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28611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2473166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68379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3.84 rating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059305"/>
            <a:ext cx="4196358" cy="2214205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28611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473166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68379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3.82 rating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500324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472713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4914186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5634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6124813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3.80 rating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500324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EDEBE3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472713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4914186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5634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Handbag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6124813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3.78 rating</a:t>
            </a:r>
            <a:endParaRPr lang="en-US" sz="1750" dirty="0"/>
          </a:p>
        </p:txBody>
      </p:sp>
      <p:sp>
        <p:nvSpPr>
          <p:cNvPr id="28" name="Text 21"/>
          <p:cNvSpPr/>
          <p:nvPr/>
        </p:nvSpPr>
        <p:spPr>
          <a:xfrm>
            <a:off x="793790" y="69696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Highest-rated products show consistent customer satisfaction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5265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Loyal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10207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09198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10+ purchases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526161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793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28398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937790" y="378297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2-10 purchases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3142536"/>
            <a:ext cx="339328" cy="3393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7790" y="52461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New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937790" y="573655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937790" y="6235541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purchase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5909786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969" y="407670"/>
            <a:ext cx="373725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Subscription Analysis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917508" y="2216825"/>
            <a:ext cx="1816775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27%</a:t>
            </a:r>
            <a:endParaRPr lang="en-US" sz="2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8197" y="1293733"/>
            <a:ext cx="2215634" cy="22156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02744" y="3693914"/>
            <a:ext cx="1846421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Subscribers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16969" y="4072295"/>
            <a:ext cx="6618089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1,053 customers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2917508" y="5564029"/>
            <a:ext cx="1816775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73%</a:t>
            </a:r>
            <a:endParaRPr lang="en-US" sz="29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97" y="4640937"/>
            <a:ext cx="2215634" cy="22156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902744" y="7041118"/>
            <a:ext cx="1846421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Non-Subscribers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516969" y="7419499"/>
            <a:ext cx="6618089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2,847 customers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7502962" y="1238369"/>
            <a:ext cx="2608778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Repeat Buyers (5+ purchases)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7502962" y="1616750"/>
            <a:ext cx="6618089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Subscribers: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958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7502962" y="1985962"/>
            <a:ext cx="6618089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Non-subscribers: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2,518</a:t>
            </a:r>
            <a:endParaRPr lang="en-US" sz="1150" dirty="0"/>
          </a:p>
        </p:txBody>
      </p:sp>
      <p:sp>
        <p:nvSpPr>
          <p:cNvPr id="14" name="Shape 10"/>
          <p:cNvSpPr/>
          <p:nvPr/>
        </p:nvSpPr>
        <p:spPr>
          <a:xfrm>
            <a:off x="7502962" y="2462232"/>
            <a:ext cx="6618089" cy="26075"/>
          </a:xfrm>
          <a:prstGeom prst="rect">
            <a:avLst/>
          </a:prstGeom>
          <a:solidFill>
            <a:srgbClr val="161613">
              <a:alpha val="50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7502962" y="2654379"/>
            <a:ext cx="6618089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opportunity to convert loyal customers into subscribers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4815" y="333732"/>
            <a:ext cx="3962400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Revenue by Age &amp; Category</a:t>
            </a:r>
            <a:endParaRPr lang="en-US" sz="2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955834"/>
            <a:ext cx="13780770" cy="771715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24815" y="8809553"/>
            <a:ext cx="6829663" cy="699254"/>
          </a:xfrm>
          <a:prstGeom prst="roundRect">
            <a:avLst>
              <a:gd name="adj" fmla="val 2604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546140" y="8930878"/>
            <a:ext cx="1517333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Clothing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546140" y="9193173"/>
            <a:ext cx="6587014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$104K revenue | 1.7K sales</a:t>
            </a:r>
            <a:endParaRPr lang="en-US" sz="950" dirty="0"/>
          </a:p>
        </p:txBody>
      </p:sp>
      <p:sp>
        <p:nvSpPr>
          <p:cNvPr id="7" name="Shape 4"/>
          <p:cNvSpPr/>
          <p:nvPr/>
        </p:nvSpPr>
        <p:spPr>
          <a:xfrm>
            <a:off x="7375803" y="8809553"/>
            <a:ext cx="6829782" cy="699254"/>
          </a:xfrm>
          <a:prstGeom prst="roundRect">
            <a:avLst>
              <a:gd name="adj" fmla="val 2604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7497128" y="8930878"/>
            <a:ext cx="1517333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Accessories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497128" y="9193173"/>
            <a:ext cx="6587133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$74K revenue | 1.2K sales</a:t>
            </a:r>
            <a:endParaRPr lang="en-US" sz="950" dirty="0"/>
          </a:p>
        </p:txBody>
      </p:sp>
      <p:sp>
        <p:nvSpPr>
          <p:cNvPr id="10" name="Shape 7"/>
          <p:cNvSpPr/>
          <p:nvPr/>
        </p:nvSpPr>
        <p:spPr>
          <a:xfrm>
            <a:off x="424815" y="9630132"/>
            <a:ext cx="6829663" cy="699254"/>
          </a:xfrm>
          <a:prstGeom prst="roundRect">
            <a:avLst>
              <a:gd name="adj" fmla="val 2604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546140" y="9751457"/>
            <a:ext cx="1517333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Footwear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546140" y="10013752"/>
            <a:ext cx="6587014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$36K revenue | 0.6K sales</a:t>
            </a:r>
            <a:endParaRPr lang="en-US" sz="950" dirty="0"/>
          </a:p>
        </p:txBody>
      </p:sp>
      <p:sp>
        <p:nvSpPr>
          <p:cNvPr id="13" name="Shape 10"/>
          <p:cNvSpPr/>
          <p:nvPr/>
        </p:nvSpPr>
        <p:spPr>
          <a:xfrm>
            <a:off x="7375803" y="9630132"/>
            <a:ext cx="6829782" cy="699254"/>
          </a:xfrm>
          <a:prstGeom prst="roundRect">
            <a:avLst>
              <a:gd name="adj" fmla="val 2604"/>
            </a:avLst>
          </a:prstGeom>
          <a:solidFill>
            <a:srgbClr val="EDEBE3"/>
          </a:solidFill>
          <a:ln/>
        </p:spPr>
      </p:sp>
      <p:sp>
        <p:nvSpPr>
          <p:cNvPr id="14" name="Text 11"/>
          <p:cNvSpPr/>
          <p:nvPr/>
        </p:nvSpPr>
        <p:spPr>
          <a:xfrm>
            <a:off x="7497128" y="9751457"/>
            <a:ext cx="1517333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Outerwear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7497128" y="10013752"/>
            <a:ext cx="6587133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$19K revenue | 0.3K sales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2025-11-22T10:58:28Z</dcterms:created>
  <dcterms:modified xsi:type="dcterms:W3CDTF">2025-11-22T10:58:28Z</dcterms:modified>
</cp:coreProperties>
</file>